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009" r:id="rId3"/>
    <p:sldId id="1015" r:id="rId4"/>
    <p:sldId id="1029" r:id="rId5"/>
    <p:sldId id="1011" r:id="rId6"/>
    <p:sldId id="1016" r:id="rId7"/>
    <p:sldId id="1014" r:id="rId8"/>
    <p:sldId id="1030" r:id="rId9"/>
    <p:sldId id="1017" r:id="rId10"/>
    <p:sldId id="1020" r:id="rId11"/>
    <p:sldId id="1021" r:id="rId12"/>
    <p:sldId id="1022" r:id="rId13"/>
    <p:sldId id="103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6FD"/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556792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1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  <a:endParaRPr lang="en-US" altLang="zh-CN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how </a:t>
            </a:r>
            <a:r>
              <a:rPr lang="en-US" altLang="zh-CN" sz="4000" dirty="0" err="1">
                <a:solidFill>
                  <a:prstClr val="black"/>
                </a:solidFill>
                <a:cs typeface="Times New Roman" panose="02020603050405020304" pitchFamily="18" charset="0"/>
              </a:rPr>
              <a:t>lonɡ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how </a:t>
            </a:r>
            <a:r>
              <a:rPr lang="en-US" altLang="zh-CN" sz="4000" dirty="0" err="1">
                <a:solidFill>
                  <a:prstClr val="black"/>
                </a:solidFill>
                <a:cs typeface="Times New Roman" panose="02020603050405020304" pitchFamily="18" charset="0"/>
              </a:rPr>
              <a:t>biɡ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的用法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54337AB-7E87-4570-1683-1E48FAB77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3205065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I’ve got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five hundreds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five hundreds of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hundreds of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CF91ABBC-5BBD-BD72-C12E-52FD1FCBCEFB}"/>
              </a:ext>
            </a:extLst>
          </p:cNvPr>
          <p:cNvSpPr txBox="1"/>
          <p:nvPr/>
        </p:nvSpPr>
        <p:spPr>
          <a:xfrm>
            <a:off x="954590" y="3322922"/>
            <a:ext cx="6041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F2E1E0BE-8426-A340-D750-89CFE86B0A25}"/>
              </a:ext>
            </a:extLst>
          </p:cNvPr>
          <p:cNvSpPr txBox="1">
            <a:spLocks/>
          </p:cNvSpPr>
          <p:nvPr/>
        </p:nvSpPr>
        <p:spPr bwMode="auto">
          <a:xfrm>
            <a:off x="360854" y="828086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about one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in our school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thousand	 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hundreds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thousands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9B01851-1D3B-3E0A-F60F-CB1DEC9872E0}"/>
              </a:ext>
            </a:extLst>
          </p:cNvPr>
          <p:cNvSpPr txBox="1"/>
          <p:nvPr/>
        </p:nvSpPr>
        <p:spPr>
          <a:xfrm>
            <a:off x="963382" y="954735"/>
            <a:ext cx="5233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29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78A19D7-5FB8-63F7-5BE8-D7A343E34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55912"/>
            <a:ext cx="11485848" cy="5827493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根据答语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写出问句。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meeting lasted two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backpack is 40 centimetres tall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movie is three hours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took me three days to read the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8">
            <a:extLst>
              <a:ext uri="{FF2B5EF4-FFF2-40B4-BE49-F238E27FC236}">
                <a16:creationId xmlns:a16="http://schemas.microsoft.com/office/drawing/2014/main" id="{E67E7CD4-4555-E3F9-7B25-B2A2C26C55A7}"/>
              </a:ext>
            </a:extLst>
          </p:cNvPr>
          <p:cNvSpPr txBox="1">
            <a:spLocks/>
          </p:cNvSpPr>
          <p:nvPr/>
        </p:nvSpPr>
        <p:spPr bwMode="auto">
          <a:xfrm>
            <a:off x="1414686" y="1351232"/>
            <a:ext cx="10432016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did the meeting last?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9">
            <a:extLst>
              <a:ext uri="{FF2B5EF4-FFF2-40B4-BE49-F238E27FC236}">
                <a16:creationId xmlns:a16="http://schemas.microsoft.com/office/drawing/2014/main" id="{9CC0297F-B998-ECCF-84A1-5299D45D3EA4}"/>
              </a:ext>
            </a:extLst>
          </p:cNvPr>
          <p:cNvSpPr txBox="1">
            <a:spLocks/>
          </p:cNvSpPr>
          <p:nvPr/>
        </p:nvSpPr>
        <p:spPr bwMode="auto">
          <a:xfrm>
            <a:off x="1414686" y="2634135"/>
            <a:ext cx="10414873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big is your backpack?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0">
            <a:extLst>
              <a:ext uri="{FF2B5EF4-FFF2-40B4-BE49-F238E27FC236}">
                <a16:creationId xmlns:a16="http://schemas.microsoft.com/office/drawing/2014/main" id="{D43378A0-A65A-848C-07FA-521A91F826F7}"/>
              </a:ext>
            </a:extLst>
          </p:cNvPr>
          <p:cNvSpPr txBox="1">
            <a:spLocks/>
          </p:cNvSpPr>
          <p:nvPr/>
        </p:nvSpPr>
        <p:spPr bwMode="auto">
          <a:xfrm>
            <a:off x="1414037" y="3920298"/>
            <a:ext cx="4006160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is the movie?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AA27B2B-5664-A228-1F40-B6CD99C16B3A}"/>
              </a:ext>
            </a:extLst>
          </p:cNvPr>
          <p:cNvSpPr txBox="1"/>
          <p:nvPr/>
        </p:nvSpPr>
        <p:spPr>
          <a:xfrm>
            <a:off x="1414036" y="5191431"/>
            <a:ext cx="6985425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did it take you to read the book?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5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A2B2D34-5DDD-57DB-70EA-48BC3D567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054409"/>
            <a:ext cx="11485848" cy="4534831"/>
          </a:xfrm>
        </p:spPr>
        <p:txBody>
          <a:bodyPr/>
          <a:lstStyle/>
          <a:p>
            <a:pPr algn="dist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纠正句子中的错误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在错误的单词下画线并在横线上写出正确的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big did you wait for the bus?         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	_________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is the Eiffel Tower?                   	_________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big is your summer vacation?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	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is the population of your city?  	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big does it take to cook the cake?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	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4797749-DE73-CEF1-0768-3FE0A90869BD}"/>
              </a:ext>
            </a:extLst>
          </p:cNvPr>
          <p:cNvSpPr txBox="1"/>
          <p:nvPr/>
        </p:nvSpPr>
        <p:spPr>
          <a:xfrm>
            <a:off x="9038742" y="2287554"/>
            <a:ext cx="1016903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500DD60-1DAC-2A09-62CF-05BCF35506B8}"/>
              </a:ext>
            </a:extLst>
          </p:cNvPr>
          <p:cNvSpPr txBox="1"/>
          <p:nvPr/>
        </p:nvSpPr>
        <p:spPr>
          <a:xfrm>
            <a:off x="9101958" y="3007634"/>
            <a:ext cx="800880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D384506-F04B-7674-14A0-4D64AF5C2567}"/>
              </a:ext>
            </a:extLst>
          </p:cNvPr>
          <p:cNvSpPr txBox="1"/>
          <p:nvPr/>
        </p:nvSpPr>
        <p:spPr>
          <a:xfrm>
            <a:off x="8994782" y="3576596"/>
            <a:ext cx="944895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66524DA-06E3-9C6F-683F-87DF252D8117}"/>
              </a:ext>
            </a:extLst>
          </p:cNvPr>
          <p:cNvSpPr txBox="1"/>
          <p:nvPr/>
        </p:nvSpPr>
        <p:spPr>
          <a:xfrm>
            <a:off x="9091493" y="4222960"/>
            <a:ext cx="800881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B39100A-5D85-0488-8AFD-2D2392C14CAA}"/>
              </a:ext>
            </a:extLst>
          </p:cNvPr>
          <p:cNvSpPr txBox="1"/>
          <p:nvPr/>
        </p:nvSpPr>
        <p:spPr>
          <a:xfrm>
            <a:off x="9038742" y="4987092"/>
            <a:ext cx="10169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long</a:t>
            </a:r>
            <a:endParaRPr lang="zh-CN" altLang="en-US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5E39C920-D0A6-D261-CED0-A76A395CE291}"/>
              </a:ext>
            </a:extLst>
          </p:cNvPr>
          <p:cNvCxnSpPr>
            <a:cxnSpLocks/>
          </p:cNvCxnSpPr>
          <p:nvPr/>
        </p:nvCxnSpPr>
        <p:spPr>
          <a:xfrm>
            <a:off x="1541118" y="2967211"/>
            <a:ext cx="57606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AE12E063-9745-3D10-0C54-885FAC488539}"/>
              </a:ext>
            </a:extLst>
          </p:cNvPr>
          <p:cNvCxnSpPr>
            <a:cxnSpLocks/>
          </p:cNvCxnSpPr>
          <p:nvPr/>
        </p:nvCxnSpPr>
        <p:spPr>
          <a:xfrm>
            <a:off x="1541118" y="3599367"/>
            <a:ext cx="73766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E1711FF0-10AF-BAA6-FF37-724B6A317237}"/>
              </a:ext>
            </a:extLst>
          </p:cNvPr>
          <p:cNvCxnSpPr>
            <a:cxnSpLocks/>
          </p:cNvCxnSpPr>
          <p:nvPr/>
        </p:nvCxnSpPr>
        <p:spPr>
          <a:xfrm>
            <a:off x="1541118" y="4249336"/>
            <a:ext cx="57606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46B5AD35-0D12-7B55-2B14-966C21A98EC8}"/>
              </a:ext>
            </a:extLst>
          </p:cNvPr>
          <p:cNvCxnSpPr>
            <a:cxnSpLocks/>
          </p:cNvCxnSpPr>
          <p:nvPr/>
        </p:nvCxnSpPr>
        <p:spPr>
          <a:xfrm>
            <a:off x="1541118" y="4879806"/>
            <a:ext cx="73766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B29AFAB9-BCB1-1B34-FF3C-043C59FD8F0B}"/>
              </a:ext>
            </a:extLst>
          </p:cNvPr>
          <p:cNvCxnSpPr>
            <a:cxnSpLocks/>
          </p:cNvCxnSpPr>
          <p:nvPr/>
        </p:nvCxnSpPr>
        <p:spPr>
          <a:xfrm>
            <a:off x="1541118" y="5527564"/>
            <a:ext cx="57606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080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id="{1A61B4FD-170B-B6B0-9308-A246775079A7}"/>
              </a:ext>
            </a:extLst>
          </p:cNvPr>
          <p:cNvSpPr/>
          <p:nvPr/>
        </p:nvSpPr>
        <p:spPr bwMode="auto">
          <a:xfrm>
            <a:off x="360854" y="1493359"/>
            <a:ext cx="11468705" cy="3375801"/>
          </a:xfrm>
          <a:prstGeom prst="rect">
            <a:avLst/>
          </a:prstGeom>
          <a:solidFill>
            <a:srgbClr val="E8F6FD"/>
          </a:solidFill>
          <a:ln w="19050" algn="ctr">
            <a:solidFill>
              <a:schemeClr val="bg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/>
          </a:p>
        </p:txBody>
      </p:sp>
      <p:sp>
        <p:nvSpPr>
          <p:cNvPr id="12" name="内容占位符 11">
            <a:extLst>
              <a:ext uri="{FF2B5EF4-FFF2-40B4-BE49-F238E27FC236}">
                <a16:creationId xmlns:a16="http://schemas.microsoft.com/office/drawing/2014/main" id="{B2E1666F-CD50-C14D-F857-A7A556FFE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2595839"/>
          </a:xfrm>
        </p:spPr>
        <p:txBody>
          <a:bodyPr/>
          <a:lstStyle/>
          <a:p>
            <a:pPr algn="ctr"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的用法区别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询问时间长度或物体的物理长度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时长、距离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询问尺寸、面积、体积或规模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大小、容量、人口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CCEFE7AE-84E3-2A82-ED70-EEEF59A52E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503" y="1499710"/>
            <a:ext cx="1826263" cy="52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85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197857" y="2221546"/>
            <a:ext cx="7928765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big is our school playground?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我们的学校操场有多大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is the running track of the playground?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操场的跑道有多长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20489B-5656-3559-1911-4C328050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4" y="1261321"/>
            <a:ext cx="2780753" cy="762785"/>
          </a:xfrm>
          <a:prstGeom prst="rect">
            <a:avLst/>
          </a:prstGeom>
        </p:spPr>
      </p:pic>
      <p:pic>
        <p:nvPicPr>
          <p:cNvPr id="6" name="zxc1.jpg" descr="id:2147491906;FounderCES">
            <a:extLst>
              <a:ext uri="{FF2B5EF4-FFF2-40B4-BE49-F238E27FC236}">
                <a16:creationId xmlns:a16="http://schemas.microsoft.com/office/drawing/2014/main" id="{F74C4233-FF4B-424A-934D-2F5F239A39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54" y="2269433"/>
            <a:ext cx="2511135" cy="324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F8204-7F97-4DE0-7F29-B484FCC5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69646" y="1052736"/>
            <a:ext cx="11485848" cy="4803452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262490E-8CEC-959F-9F68-A70AA985B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3906680"/>
            <a:ext cx="11485848" cy="194950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询问某物长度，答语结构为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more than/about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＋基数词＋长度单位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7133C9-2D81-8ED3-F0E1-70F480FB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1052736"/>
            <a:ext cx="2800183" cy="734565"/>
          </a:xfrm>
          <a:prstGeom prst="rect">
            <a:avLst/>
          </a:prstGeom>
        </p:spPr>
      </p:pic>
      <p:pic>
        <p:nvPicPr>
          <p:cNvPr id="11" name="dt01.eps" descr="id:2147491934;FounderCES">
            <a:extLst>
              <a:ext uri="{FF2B5EF4-FFF2-40B4-BE49-F238E27FC236}">
                <a16:creationId xmlns:a16="http://schemas.microsoft.com/office/drawing/2014/main" id="{FB229861-1ACC-6695-31C7-0B17F4C08F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536" y="1988840"/>
            <a:ext cx="8352928" cy="179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D46365-A23E-A685-428B-47387DE58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261C16A-ABCA-2F8B-ABB8-D78AA6DAF167}"/>
              </a:ext>
            </a:extLst>
          </p:cNvPr>
          <p:cNvSpPr/>
          <p:nvPr/>
        </p:nvSpPr>
        <p:spPr bwMode="auto">
          <a:xfrm>
            <a:off x="369646" y="1066858"/>
            <a:ext cx="11477056" cy="5026438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AEE1A54-512D-FEB4-66BF-6A5739BE7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070134"/>
            <a:ext cx="11485848" cy="194950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询问某物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地多大，在本课中询问人口规模，其答语结构为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has got more than/about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＋基数词＋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851126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896938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可以与很多形容词或副词搭配，构成不同的疑问短语。</a:t>
            </a: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询问可数名词的数量</a:t>
            </a: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询问不可数名词的数量；询问物品的价格</a:t>
            </a: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询问年龄</a:t>
            </a: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often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询问频率</a:t>
            </a:r>
          </a:p>
        </p:txBody>
      </p:sp>
      <p:pic>
        <p:nvPicPr>
          <p:cNvPr id="5" name="拓展-双.eps" descr="id:2147491941;FounderCES">
            <a:extLst>
              <a:ext uri="{FF2B5EF4-FFF2-40B4-BE49-F238E27FC236}">
                <a16:creationId xmlns:a16="http://schemas.microsoft.com/office/drawing/2014/main" id="{D6F199BA-35B4-A4D3-8EAB-C497A9FB5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22" y="3067170"/>
            <a:ext cx="847090" cy="37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00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06168F60-2DE4-3905-2143-C66586EBEE01}"/>
              </a:ext>
            </a:extLst>
          </p:cNvPr>
          <p:cNvSpPr/>
          <p:nvPr/>
        </p:nvSpPr>
        <p:spPr bwMode="auto">
          <a:xfrm>
            <a:off x="369646" y="1484784"/>
            <a:ext cx="11485848" cy="3888500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484784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984250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1.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英语中常见的计数单位有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等。表达几百、几千或几百万时，计数单位都用单数形式，如：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hundred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一百，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 thousand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两万。表示大概的数时用复数形式，如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 of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成千上万的，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millions of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数百万的。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kilometre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是长度单位，前面的数字大于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时，要用复数形式，如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kilometre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一千米，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 kilometres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四千米。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注意-双.eps" descr="id:2147491948;FounderCES">
            <a:extLst>
              <a:ext uri="{FF2B5EF4-FFF2-40B4-BE49-F238E27FC236}">
                <a16:creationId xmlns:a16="http://schemas.microsoft.com/office/drawing/2014/main" id="{24909538-EB45-0EB9-1FDC-8AF98668E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720811"/>
            <a:ext cx="864096" cy="40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58F1-1EB6-F8CB-02CD-ADF5C70AB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6D73DEE-D773-3A58-6193-25D53CBA7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16" y="801545"/>
            <a:ext cx="2800183" cy="81738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9CEE794-CA00-293D-E801-FF9B9D57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630473"/>
            <a:ext cx="11485848" cy="453483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选择正确的疑问短语填空。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big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Great Wall of China?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the concert last?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your new apartment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study for the exam?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largest dinosaur ever discovered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06F1CF74-793F-5E97-0C64-67B6C5C9D7C4}"/>
              </a:ext>
            </a:extLst>
          </p:cNvPr>
          <p:cNvSpPr/>
          <p:nvPr/>
        </p:nvSpPr>
        <p:spPr bwMode="auto">
          <a:xfrm>
            <a:off x="4511030" y="2494569"/>
            <a:ext cx="3168352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7721674-6C4C-C3A1-C9A2-5AD8774A698F}"/>
              </a:ext>
            </a:extLst>
          </p:cNvPr>
          <p:cNvSpPr txBox="1"/>
          <p:nvPr/>
        </p:nvSpPr>
        <p:spPr>
          <a:xfrm>
            <a:off x="766614" y="2974893"/>
            <a:ext cx="17281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How long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FBD4B69-7C83-A179-9AE0-8E8D79C13F0C}"/>
              </a:ext>
            </a:extLst>
          </p:cNvPr>
          <p:cNvSpPr txBox="1"/>
          <p:nvPr/>
        </p:nvSpPr>
        <p:spPr>
          <a:xfrm>
            <a:off x="766614" y="3617990"/>
            <a:ext cx="17281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How long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82B3BE5-1B50-E4B2-FCA1-0E09A6B06D50}"/>
              </a:ext>
            </a:extLst>
          </p:cNvPr>
          <p:cNvSpPr txBox="1"/>
          <p:nvPr/>
        </p:nvSpPr>
        <p:spPr>
          <a:xfrm>
            <a:off x="766614" y="4261087"/>
            <a:ext cx="15121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How big</a:t>
            </a:r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1CB40D6-FD2E-A026-5172-A732523F9E15}"/>
              </a:ext>
            </a:extLst>
          </p:cNvPr>
          <p:cNvSpPr txBox="1"/>
          <p:nvPr/>
        </p:nvSpPr>
        <p:spPr>
          <a:xfrm>
            <a:off x="766614" y="4904184"/>
            <a:ext cx="17281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How long</a:t>
            </a:r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3E14ACE-6B81-A7FC-1D1E-662ED7C78DF3}"/>
              </a:ext>
            </a:extLst>
          </p:cNvPr>
          <p:cNvSpPr txBox="1"/>
          <p:nvPr/>
        </p:nvSpPr>
        <p:spPr>
          <a:xfrm>
            <a:off x="766614" y="5539304"/>
            <a:ext cx="15121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How big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3320"/>
            <a:ext cx="11485848" cy="324217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用合适的单词填空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构成疑问短语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New York?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9410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got more than eight million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your sister?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only two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4A3AD1C-2B53-A0D2-581F-06F0E553D291}"/>
              </a:ext>
            </a:extLst>
          </p:cNvPr>
          <p:cNvSpPr txBox="1"/>
          <p:nvPr/>
        </p:nvSpPr>
        <p:spPr>
          <a:xfrm>
            <a:off x="1938174" y="2096280"/>
            <a:ext cx="6743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big</a:t>
            </a:r>
            <a:endParaRPr lang="zh-CN" altLang="en-US"/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25BE86F1-F8E3-F484-E54D-80E3D6E73966}"/>
              </a:ext>
            </a:extLst>
          </p:cNvPr>
          <p:cNvSpPr txBox="1">
            <a:spLocks/>
          </p:cNvSpPr>
          <p:nvPr/>
        </p:nvSpPr>
        <p:spPr bwMode="auto">
          <a:xfrm>
            <a:off x="360854" y="33116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根据回答可知，是询问纽约的人口规模，故填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big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36A8C68A-9ACD-E372-791F-5EE4D287ED44}"/>
              </a:ext>
            </a:extLst>
          </p:cNvPr>
          <p:cNvSpPr txBox="1">
            <a:spLocks/>
          </p:cNvSpPr>
          <p:nvPr/>
        </p:nvSpPr>
        <p:spPr bwMode="auto">
          <a:xfrm>
            <a:off x="360854" y="457235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根据回答可知，问句询问年龄，故填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7C26172-5802-65EC-54EF-8E06DE677844}"/>
              </a:ext>
            </a:extLst>
          </p:cNvPr>
          <p:cNvSpPr txBox="1"/>
          <p:nvPr/>
        </p:nvSpPr>
        <p:spPr>
          <a:xfrm>
            <a:off x="1965606" y="4079414"/>
            <a:ext cx="6926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old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2618995-78A7-9BF8-2171-24D814B1E2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534831"/>
          </a:xfrm>
        </p:spPr>
        <p:txBody>
          <a:bodyPr/>
          <a:lstStyle/>
          <a:p>
            <a:pPr lvl="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are there in your class?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359410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twenty-two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river?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two thousand kilometres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cheese did you buy?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360363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half a kilo of cheese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2D789C3-FBA4-1C28-C5C9-F9863B35E879}"/>
              </a:ext>
            </a:extLst>
          </p:cNvPr>
          <p:cNvSpPr txBox="1">
            <a:spLocks/>
          </p:cNvSpPr>
          <p:nvPr/>
        </p:nvSpPr>
        <p:spPr bwMode="auto">
          <a:xfrm>
            <a:off x="360854" y="225037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根据回答可知，问句询问班级女生的数量，故填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3E92E96-4803-0DB6-5670-7FD3827E6AE9}"/>
              </a:ext>
            </a:extLst>
          </p:cNvPr>
          <p:cNvSpPr txBox="1"/>
          <p:nvPr/>
        </p:nvSpPr>
        <p:spPr>
          <a:xfrm>
            <a:off x="1946174" y="1055547"/>
            <a:ext cx="10984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many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B2A5433-E596-6BBB-E87F-2A0911DCFBDD}"/>
              </a:ext>
            </a:extLst>
          </p:cNvPr>
          <p:cNvSpPr txBox="1"/>
          <p:nvPr/>
        </p:nvSpPr>
        <p:spPr>
          <a:xfrm>
            <a:off x="1933285" y="2970839"/>
            <a:ext cx="9215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long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EBCC76D-89EE-D172-C371-F64FFFE37F22}"/>
              </a:ext>
            </a:extLst>
          </p:cNvPr>
          <p:cNvSpPr txBox="1"/>
          <p:nvPr/>
        </p:nvSpPr>
        <p:spPr>
          <a:xfrm>
            <a:off x="1899486" y="4321361"/>
            <a:ext cx="11450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much</a:t>
            </a:r>
            <a:endParaRPr lang="zh-CN" altLang="en-US"/>
          </a:p>
        </p:txBody>
      </p:sp>
      <p:sp>
        <p:nvSpPr>
          <p:cNvPr id="11" name="内容占位符 5">
            <a:extLst>
              <a:ext uri="{FF2B5EF4-FFF2-40B4-BE49-F238E27FC236}">
                <a16:creationId xmlns:a16="http://schemas.microsoft.com/office/drawing/2014/main" id="{E30438ED-41FE-325A-2E9F-48681E109918}"/>
              </a:ext>
            </a:extLst>
          </p:cNvPr>
          <p:cNvSpPr txBox="1">
            <a:spLocks/>
          </p:cNvSpPr>
          <p:nvPr/>
        </p:nvSpPr>
        <p:spPr bwMode="auto">
          <a:xfrm>
            <a:off x="360854" y="353808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根据回答可知，问句询问河流的长度，故填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0FEA206F-7F62-59F1-E095-D8DF85DF6F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854" y="5435649"/>
            <a:ext cx="1148584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0" hangingPunct="0">
              <a:lnSpc>
                <a:spcPct val="100000"/>
              </a:lnSpc>
              <a:spcBef>
                <a:spcPct val="0"/>
              </a:spcBef>
              <a:tabLst/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根据回答可知，问句询问奶酪的数量，奶酪是不可数名词，故填</a:t>
            </a:r>
            <a:r>
              <a:rPr lang="en-US" altLang="zh-CN" b="1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16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9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698734F-CCAA-2C11-5AE5-24933EE78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93582"/>
            <a:ext cx="11485848" cy="324653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road is more than two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thousand kilometre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thousand kilometres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thousands kilometre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3FD0DB8-6051-D938-E915-A9527BBFE94F}"/>
              </a:ext>
            </a:extLst>
          </p:cNvPr>
          <p:cNvSpPr txBox="1"/>
          <p:nvPr/>
        </p:nvSpPr>
        <p:spPr>
          <a:xfrm>
            <a:off x="982638" y="1559511"/>
            <a:ext cx="4320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09E1EA49-AB6F-9654-78E0-F6E575ED1CF1}"/>
              </a:ext>
            </a:extLst>
          </p:cNvPr>
          <p:cNvSpPr txBox="1">
            <a:spLocks/>
          </p:cNvSpPr>
          <p:nvPr/>
        </p:nvSpPr>
        <p:spPr bwMode="auto">
          <a:xfrm>
            <a:off x="360854" y="3925689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 has got about twenty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millions of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millions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million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C7407A3-CC8B-76AC-8437-D0063434683C}"/>
              </a:ext>
            </a:extLst>
          </p:cNvPr>
          <p:cNvSpPr txBox="1"/>
          <p:nvPr/>
        </p:nvSpPr>
        <p:spPr>
          <a:xfrm>
            <a:off x="956262" y="4043546"/>
            <a:ext cx="5304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099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389</Words>
  <Application>Microsoft Office PowerPoint</Application>
  <PresentationFormat>自定义</PresentationFormat>
  <Paragraphs>101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361</cp:revision>
  <dcterms:created xsi:type="dcterms:W3CDTF">2020-11-06T05:24:00Z</dcterms:created>
  <dcterms:modified xsi:type="dcterms:W3CDTF">2025-06-10T02:07:25Z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